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4"/>
  </p:notesMasterIdLst>
  <p:handoutMasterIdLst>
    <p:handoutMasterId r:id="rId15"/>
  </p:handoutMasterIdLst>
  <p:sldIdLst>
    <p:sldId id="279" r:id="rId2"/>
    <p:sldId id="284" r:id="rId3"/>
    <p:sldId id="285" r:id="rId4"/>
    <p:sldId id="265" r:id="rId5"/>
    <p:sldId id="274" r:id="rId6"/>
    <p:sldId id="275" r:id="rId7"/>
    <p:sldId id="276" r:id="rId8"/>
    <p:sldId id="297" r:id="rId9"/>
    <p:sldId id="290" r:id="rId10"/>
    <p:sldId id="292" r:id="rId11"/>
    <p:sldId id="293" r:id="rId12"/>
    <p:sldId id="277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844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2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zh-TW" altLang="en-US" dirty="0" smtClean="0"/>
              <a:t>借支沖銷</a:t>
            </a:r>
            <a:r>
              <a:rPr lang="en-US" altLang="zh-TW" dirty="0" smtClean="0"/>
              <a:t>-</a:t>
            </a:r>
            <a:r>
              <a:rPr lang="zh-TW" altLang="en-US" dirty="0" smtClean="0"/>
              <a:t>請使用</a:t>
            </a:r>
            <a:r>
              <a:rPr lang="en-US" altLang="zh-TW" dirty="0" err="1" smtClean="0"/>
              <a:t>googlechrome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53CD6-3F22-4E89-B270-145B0B7BBC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4596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22FF2-0F16-4751-ACD5-26AE99D57E2B}" type="datetimeFigureOut">
              <a:rPr lang="zh-TW" altLang="en-US" smtClean="0"/>
              <a:t>2021/6/8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04566-87EC-481A-AAE8-CA34EB9EC1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2413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04566-87EC-481A-AAE8-CA34EB9EC165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7064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5CB8-E707-40F9-81F7-7A655A95CCAD}" type="datetimeFigureOut">
              <a:rPr lang="zh-TW" altLang="en-US" smtClean="0"/>
              <a:t>2021/6/8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10A3-8D95-45D4-8999-D9A2758E74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701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5CB8-E707-40F9-81F7-7A655A95CCAD}" type="datetimeFigureOut">
              <a:rPr lang="zh-TW" altLang="en-US" smtClean="0"/>
              <a:t>2021/6/8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10A3-8D95-45D4-8999-D9A2758E74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0748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5CB8-E707-40F9-81F7-7A655A95CCAD}" type="datetimeFigureOut">
              <a:rPr lang="zh-TW" altLang="en-US" smtClean="0"/>
              <a:t>2021/6/8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10A3-8D95-45D4-8999-D9A2758E74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356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5CB8-E707-40F9-81F7-7A655A95CCAD}" type="datetimeFigureOut">
              <a:rPr lang="zh-TW" altLang="en-US" smtClean="0"/>
              <a:t>2021/6/8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10A3-8D95-45D4-8999-D9A2758E74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4052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5CB8-E707-40F9-81F7-7A655A95CCAD}" type="datetimeFigureOut">
              <a:rPr lang="zh-TW" altLang="en-US" smtClean="0"/>
              <a:t>2021/6/8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10A3-8D95-45D4-8999-D9A2758E74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2849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5CB8-E707-40F9-81F7-7A655A95CCAD}" type="datetimeFigureOut">
              <a:rPr lang="zh-TW" altLang="en-US" smtClean="0"/>
              <a:t>2021/6/8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10A3-8D95-45D4-8999-D9A2758E74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9730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5CB8-E707-40F9-81F7-7A655A95CCAD}" type="datetimeFigureOut">
              <a:rPr lang="zh-TW" altLang="en-US" smtClean="0"/>
              <a:t>2021/6/8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10A3-8D95-45D4-8999-D9A2758E74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779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5CB8-E707-40F9-81F7-7A655A95CCAD}" type="datetimeFigureOut">
              <a:rPr lang="zh-TW" altLang="en-US" smtClean="0"/>
              <a:t>2021/6/8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10A3-8D95-45D4-8999-D9A2758E74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2385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5CB8-E707-40F9-81F7-7A655A95CCAD}" type="datetimeFigureOut">
              <a:rPr lang="zh-TW" altLang="en-US" smtClean="0"/>
              <a:t>2021/6/8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10A3-8D95-45D4-8999-D9A2758E74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0722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5CB8-E707-40F9-81F7-7A655A95CCAD}" type="datetimeFigureOut">
              <a:rPr lang="zh-TW" altLang="en-US" smtClean="0"/>
              <a:t>2021/6/8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10A3-8D95-45D4-8999-D9A2758E74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5821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5CB8-E707-40F9-81F7-7A655A95CCAD}" type="datetimeFigureOut">
              <a:rPr lang="zh-TW" altLang="en-US" smtClean="0"/>
              <a:t>2021/6/8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10A3-8D95-45D4-8999-D9A2758E74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7127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C5CB8-E707-40F9-81F7-7A655A95CCAD}" type="datetimeFigureOut">
              <a:rPr lang="zh-TW" altLang="en-US" smtClean="0"/>
              <a:t>2021/6/8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D10A3-8D95-45D4-8999-D9A2758E74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043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23873" t="5251" r="16782" b="54578"/>
          <a:stretch/>
        </p:blipFill>
        <p:spPr>
          <a:xfrm>
            <a:off x="-71020" y="668215"/>
            <a:ext cx="12192233" cy="6189785"/>
          </a:xfrm>
          <a:prstGeom prst="rect">
            <a:avLst/>
          </a:prstGeom>
        </p:spPr>
      </p:pic>
      <p:grpSp>
        <p:nvGrpSpPr>
          <p:cNvPr id="19" name="群組 18"/>
          <p:cNvGrpSpPr/>
          <p:nvPr/>
        </p:nvGrpSpPr>
        <p:grpSpPr>
          <a:xfrm>
            <a:off x="466167" y="821889"/>
            <a:ext cx="6752319" cy="4576507"/>
            <a:chOff x="492543" y="821889"/>
            <a:chExt cx="6752319" cy="4576507"/>
          </a:xfrm>
        </p:grpSpPr>
        <p:sp>
          <p:nvSpPr>
            <p:cNvPr id="8" name="文字方塊 7"/>
            <p:cNvSpPr txBox="1"/>
            <p:nvPr/>
          </p:nvSpPr>
          <p:spPr>
            <a:xfrm>
              <a:off x="2185061" y="821889"/>
              <a:ext cx="1977926" cy="40011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TW" sz="2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1.</a:t>
              </a:r>
              <a:r>
                <a:rPr lang="zh-TW" altLang="en-US" sz="2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點選購案管理</a:t>
              </a:r>
              <a:endPara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1525726" y="2418073"/>
              <a:ext cx="1995679" cy="40011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TW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2</a:t>
              </a:r>
              <a:r>
                <a:rPr lang="en-US" altLang="zh-TW" sz="2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.</a:t>
              </a:r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選擇</a:t>
              </a:r>
              <a:r>
                <a:rPr lang="zh-TW" altLang="en-US" sz="2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借支請購</a:t>
              </a:r>
              <a:endPara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492543" y="4998286"/>
              <a:ext cx="2549769" cy="40011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TW" sz="2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3.</a:t>
              </a:r>
              <a:r>
                <a:rPr lang="zh-TW" altLang="en-US" sz="2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點選要沖銷的購案</a:t>
              </a:r>
              <a:endPara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grpSp>
          <p:nvGrpSpPr>
            <p:cNvPr id="18" name="群組 17"/>
            <p:cNvGrpSpPr/>
            <p:nvPr/>
          </p:nvGrpSpPr>
          <p:grpSpPr>
            <a:xfrm>
              <a:off x="624255" y="4416793"/>
              <a:ext cx="553916" cy="581493"/>
              <a:chOff x="624255" y="4416793"/>
              <a:chExt cx="553916" cy="581493"/>
            </a:xfrm>
          </p:grpSpPr>
          <p:sp>
            <p:nvSpPr>
              <p:cNvPr id="13" name="橢圓 12"/>
              <p:cNvSpPr/>
              <p:nvPr/>
            </p:nvSpPr>
            <p:spPr>
              <a:xfrm>
                <a:off x="624255" y="4416793"/>
                <a:ext cx="553916" cy="386862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4" name="直線單箭頭接點 13"/>
              <p:cNvCxnSpPr>
                <a:endCxn id="13" idx="4"/>
              </p:cNvCxnSpPr>
              <p:nvPr/>
            </p:nvCxnSpPr>
            <p:spPr>
              <a:xfrm flipV="1">
                <a:off x="901213" y="4803655"/>
                <a:ext cx="0" cy="19463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橢圓 14"/>
            <p:cNvSpPr/>
            <p:nvPr/>
          </p:nvSpPr>
          <p:spPr>
            <a:xfrm>
              <a:off x="4914730" y="3426839"/>
              <a:ext cx="1037493" cy="38686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5697415" y="3878227"/>
              <a:ext cx="1547447" cy="40011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TW" sz="2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4.</a:t>
              </a:r>
              <a:r>
                <a:rPr lang="zh-TW" altLang="en-US" sz="2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點選報銷</a:t>
              </a:r>
              <a:endPara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17" name="直線單箭頭接點 16"/>
            <p:cNvCxnSpPr>
              <a:stCxn id="16" idx="1"/>
            </p:cNvCxnSpPr>
            <p:nvPr/>
          </p:nvCxnSpPr>
          <p:spPr>
            <a:xfrm flipH="1" flipV="1">
              <a:off x="5433476" y="3813702"/>
              <a:ext cx="263939" cy="26458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26207" y="0"/>
            <a:ext cx="34951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、借支沖銷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請購借支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2400" b="1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9428085" y="0"/>
            <a:ext cx="2763915" cy="58477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提醒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借支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沖銷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請使用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google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chrome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操作為佳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9485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0" y="0"/>
            <a:ext cx="12242163" cy="6858000"/>
            <a:chOff x="0" y="0"/>
            <a:chExt cx="12242163" cy="6858000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/>
            <a:srcRect l="12867" t="5774" r="56912" b="41210"/>
            <a:stretch/>
          </p:blipFill>
          <p:spPr>
            <a:xfrm>
              <a:off x="0" y="430888"/>
              <a:ext cx="12242163" cy="6427112"/>
            </a:xfrm>
            <a:prstGeom prst="rect">
              <a:avLst/>
            </a:prstGeom>
          </p:spPr>
        </p:pic>
        <p:sp>
          <p:nvSpPr>
            <p:cNvPr id="3" name="文字方塊 2"/>
            <p:cNvSpPr txBox="1"/>
            <p:nvPr/>
          </p:nvSpPr>
          <p:spPr>
            <a:xfrm>
              <a:off x="0" y="0"/>
              <a:ext cx="2592280" cy="769441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sz="2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*另外</a:t>
              </a:r>
              <a:r>
                <a:rPr lang="zh-TW" altLang="en-US" sz="2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請</a:t>
              </a:r>
              <a:r>
                <a:rPr lang="zh-TW" altLang="en-US" sz="2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購補充</a:t>
              </a:r>
              <a:r>
                <a:rPr lang="zh-TW" altLang="en-US" sz="2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保費</a:t>
              </a:r>
              <a:r>
                <a:rPr lang="en-US" altLang="zh-TW" sz="2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2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以本次出席費為例</a:t>
              </a:r>
              <a:r>
                <a:rPr lang="en-US" altLang="zh-TW" sz="2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endParaRPr lang="zh-TW" altLang="en-US" sz="2200" dirty="0"/>
            </a:p>
          </p:txBody>
        </p:sp>
        <p:sp>
          <p:nvSpPr>
            <p:cNvPr id="4" name="橢圓 3"/>
            <p:cNvSpPr/>
            <p:nvPr/>
          </p:nvSpPr>
          <p:spPr>
            <a:xfrm rot="16200000">
              <a:off x="3092200" y="2660600"/>
              <a:ext cx="479394" cy="223163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文字方塊 5"/>
          <p:cNvSpPr txBox="1"/>
          <p:nvPr/>
        </p:nvSpPr>
        <p:spPr>
          <a:xfrm>
            <a:off x="4602090" y="3576363"/>
            <a:ext cx="3742849" cy="40011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新增請購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點選黏貼憑證封面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9428085" y="0"/>
            <a:ext cx="2763915" cy="58477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提醒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借支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沖銷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請使用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google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chrome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操作為佳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593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-8872" y="444524"/>
            <a:ext cx="12200872" cy="6427113"/>
            <a:chOff x="-8872" y="444524"/>
            <a:chExt cx="12200872" cy="6427113"/>
          </a:xfrm>
        </p:grpSpPr>
        <p:grpSp>
          <p:nvGrpSpPr>
            <p:cNvPr id="15" name="群組 14"/>
            <p:cNvGrpSpPr/>
            <p:nvPr/>
          </p:nvGrpSpPr>
          <p:grpSpPr>
            <a:xfrm>
              <a:off x="-8872" y="444524"/>
              <a:ext cx="12200872" cy="6427113"/>
              <a:chOff x="-1" y="611515"/>
              <a:chExt cx="11386301" cy="6427113"/>
            </a:xfrm>
          </p:grpSpPr>
          <p:grpSp>
            <p:nvGrpSpPr>
              <p:cNvPr id="14" name="群組 13"/>
              <p:cNvGrpSpPr/>
              <p:nvPr/>
            </p:nvGrpSpPr>
            <p:grpSpPr>
              <a:xfrm>
                <a:off x="-1" y="611515"/>
                <a:ext cx="11386301" cy="6427113"/>
                <a:chOff x="-2" y="611515"/>
                <a:chExt cx="11386301" cy="6427113"/>
              </a:xfrm>
            </p:grpSpPr>
            <p:pic>
              <p:nvPicPr>
                <p:cNvPr id="3" name="圖片 2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11841" t="5544" r="60998" b="28497"/>
                <a:stretch/>
              </p:blipFill>
              <p:spPr>
                <a:xfrm>
                  <a:off x="-2" y="611515"/>
                  <a:ext cx="11386301" cy="6427113"/>
                </a:xfrm>
                <a:prstGeom prst="rect">
                  <a:avLst/>
                </a:prstGeom>
              </p:spPr>
            </p:pic>
            <p:grpSp>
              <p:nvGrpSpPr>
                <p:cNvPr id="13" name="群組 12"/>
                <p:cNvGrpSpPr/>
                <p:nvPr/>
              </p:nvGrpSpPr>
              <p:grpSpPr>
                <a:xfrm>
                  <a:off x="927305" y="1279068"/>
                  <a:ext cx="4466200" cy="2598891"/>
                  <a:chOff x="927305" y="1279068"/>
                  <a:chExt cx="4466200" cy="2598891"/>
                </a:xfrm>
              </p:grpSpPr>
              <p:sp>
                <p:nvSpPr>
                  <p:cNvPr id="9" name="文字方塊 8"/>
                  <p:cNvSpPr txBox="1"/>
                  <p:nvPr/>
                </p:nvSpPr>
                <p:spPr>
                  <a:xfrm>
                    <a:off x="2960085" y="1279068"/>
                    <a:ext cx="2433420" cy="646331"/>
                  </a:xfrm>
                  <a:prstGeom prst="rect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TW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2.</a:t>
                    </a:r>
                    <a:r>
                      <a:rPr lang="zh-TW" altLang="en-US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請依實際人數核算補充保費，並請列明金額</a:t>
                    </a:r>
                    <a:endParaRPr lang="en-US" altLang="zh-TW" dirty="0" smtClean="0">
                      <a:latin typeface="標楷體" panose="03000509000000000000" pitchFamily="65" charset="-120"/>
                      <a:ea typeface="標楷體" panose="03000509000000000000" pitchFamily="65" charset="-120"/>
                    </a:endParaRPr>
                  </a:p>
                </p:txBody>
              </p:sp>
              <p:sp>
                <p:nvSpPr>
                  <p:cNvPr id="10" name="文字方塊 9"/>
                  <p:cNvSpPr txBox="1"/>
                  <p:nvPr/>
                </p:nvSpPr>
                <p:spPr>
                  <a:xfrm>
                    <a:off x="927305" y="3508627"/>
                    <a:ext cx="4065559" cy="369332"/>
                  </a:xfrm>
                  <a:prstGeom prst="rect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TW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3.</a:t>
                    </a:r>
                    <a:r>
                      <a:rPr lang="zh-TW" altLang="en-US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點選</a:t>
                    </a:r>
                    <a:r>
                      <a: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經費來源及科目，並請核對</a:t>
                    </a:r>
                    <a:r>
                      <a:rPr lang="zh-TW" altLang="en-US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金額</a:t>
                    </a:r>
                    <a:endParaRPr lang="en-US" altLang="zh-TW" dirty="0" smtClean="0">
                      <a:latin typeface="標楷體" panose="03000509000000000000" pitchFamily="65" charset="-120"/>
                      <a:ea typeface="標楷體" panose="03000509000000000000" pitchFamily="65" charset="-120"/>
                    </a:endParaRPr>
                  </a:p>
                </p:txBody>
              </p:sp>
            </p:grpSp>
          </p:grpSp>
          <p:sp>
            <p:nvSpPr>
              <p:cNvPr id="11" name="文字方塊 10"/>
              <p:cNvSpPr txBox="1"/>
              <p:nvPr/>
            </p:nvSpPr>
            <p:spPr>
              <a:xfrm>
                <a:off x="8989183" y="2437454"/>
                <a:ext cx="2339819" cy="369332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4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.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完成後請存檔並列印</a:t>
                </a:r>
                <a:endPara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  <p:sp>
          <p:nvSpPr>
            <p:cNvPr id="17" name="橢圓 16"/>
            <p:cNvSpPr/>
            <p:nvPr/>
          </p:nvSpPr>
          <p:spPr>
            <a:xfrm rot="16200000">
              <a:off x="4407771" y="616995"/>
              <a:ext cx="248576" cy="292075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8" name="文字方塊 17"/>
          <p:cNvSpPr txBox="1"/>
          <p:nvPr/>
        </p:nvSpPr>
        <p:spPr>
          <a:xfrm>
            <a:off x="9428085" y="0"/>
            <a:ext cx="2763915" cy="58477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提醒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借支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沖銷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請使用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google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chrome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操作為佳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3"/>
          <a:srcRect l="14706" t="5181" r="65465" b="61013"/>
          <a:stretch/>
        </p:blipFill>
        <p:spPr>
          <a:xfrm>
            <a:off x="6303145" y="3842396"/>
            <a:ext cx="5888855" cy="3015603"/>
          </a:xfrm>
          <a:prstGeom prst="rect">
            <a:avLst/>
          </a:prstGeom>
        </p:spPr>
      </p:pic>
      <p:cxnSp>
        <p:nvCxnSpPr>
          <p:cNvPr id="20" name="直線單箭頭接點 19"/>
          <p:cNvCxnSpPr/>
          <p:nvPr/>
        </p:nvCxnSpPr>
        <p:spPr>
          <a:xfrm>
            <a:off x="10876998" y="2639795"/>
            <a:ext cx="0" cy="12026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-8871" y="0"/>
            <a:ext cx="2902992" cy="769441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＊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另外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請購補充保費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以本次補充保費為例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81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群組 25"/>
          <p:cNvGrpSpPr/>
          <p:nvPr/>
        </p:nvGrpSpPr>
        <p:grpSpPr>
          <a:xfrm>
            <a:off x="0" y="422031"/>
            <a:ext cx="12183208" cy="6435969"/>
            <a:chOff x="0" y="501036"/>
            <a:chExt cx="12183208" cy="6182249"/>
          </a:xfrm>
        </p:grpSpPr>
        <p:grpSp>
          <p:nvGrpSpPr>
            <p:cNvPr id="22" name="群組 21"/>
            <p:cNvGrpSpPr/>
            <p:nvPr/>
          </p:nvGrpSpPr>
          <p:grpSpPr>
            <a:xfrm>
              <a:off x="0" y="501036"/>
              <a:ext cx="12183208" cy="6182249"/>
              <a:chOff x="10258" y="631379"/>
              <a:chExt cx="12183208" cy="6182249"/>
            </a:xfrm>
          </p:grpSpPr>
          <p:pic>
            <p:nvPicPr>
              <p:cNvPr id="2" name="圖片 1"/>
              <p:cNvPicPr>
                <a:picLocks noChangeAspect="1"/>
              </p:cNvPicPr>
              <p:nvPr/>
            </p:nvPicPr>
            <p:blipFill rotWithShape="1">
              <a:blip r:embed="rId2"/>
              <a:srcRect l="22059" t="4814" r="16340" b="44634"/>
              <a:stretch/>
            </p:blipFill>
            <p:spPr>
              <a:xfrm>
                <a:off x="10258" y="631379"/>
                <a:ext cx="12183208" cy="6182249"/>
              </a:xfrm>
              <a:prstGeom prst="rect">
                <a:avLst/>
              </a:prstGeom>
            </p:spPr>
          </p:pic>
          <p:sp>
            <p:nvSpPr>
              <p:cNvPr id="9" name="文字方塊 8"/>
              <p:cNvSpPr txBox="1"/>
              <p:nvPr/>
            </p:nvSpPr>
            <p:spPr>
              <a:xfrm>
                <a:off x="3187018" y="2721481"/>
                <a:ext cx="3742849" cy="400110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0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1.</a:t>
                </a:r>
                <a:r>
                  <a:rPr lang="zh-TW" altLang="en-US" sz="20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依活動實際內容修改用途說明</a:t>
                </a:r>
                <a:endParaRPr lang="en-US" altLang="zh-TW" sz="20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  <p:sp>
          <p:nvSpPr>
            <p:cNvPr id="21" name="文字方塊 20"/>
            <p:cNvSpPr txBox="1"/>
            <p:nvPr/>
          </p:nvSpPr>
          <p:spPr>
            <a:xfrm>
              <a:off x="10128978" y="2239621"/>
              <a:ext cx="1882508" cy="67998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TW" sz="2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3.</a:t>
              </a:r>
              <a:r>
                <a:rPr lang="zh-TW" altLang="en-US" sz="2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填寫完成後存入，並列印</a:t>
              </a:r>
              <a:endPara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1235262" y="5147651"/>
              <a:ext cx="4686143" cy="384337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TW" sz="2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2.</a:t>
              </a:r>
              <a:r>
                <a:rPr lang="zh-TW" altLang="en-US" sz="2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修改本次要沖銷的項目、明細、金額</a:t>
              </a:r>
              <a:endPara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5" name="文字方塊 4"/>
          <p:cNvSpPr txBox="1"/>
          <p:nvPr/>
        </p:nvSpPr>
        <p:spPr>
          <a:xfrm>
            <a:off x="8792" y="0"/>
            <a:ext cx="3235570" cy="430887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＊借支沖銷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以膳費為例</a:t>
            </a:r>
            <a:endParaRPr lang="zh-TW" altLang="en-US" sz="22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9428085" y="0"/>
            <a:ext cx="2763915" cy="58477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提醒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借支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沖銷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請使用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google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chrome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操作為佳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4530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21962" r="19313" b="50218"/>
          <a:stretch/>
        </p:blipFill>
        <p:spPr>
          <a:xfrm>
            <a:off x="338" y="1"/>
            <a:ext cx="12191661" cy="698988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147646" y="3294888"/>
            <a:ext cx="2031023" cy="40011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點選借支沖銷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575099" y="4317852"/>
            <a:ext cx="1459523" cy="40011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選下一步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428085" y="0"/>
            <a:ext cx="2763915" cy="58477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提醒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借支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沖銷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請使用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google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chrome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操作為佳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63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0" y="0"/>
            <a:ext cx="12192000" cy="6796454"/>
            <a:chOff x="0" y="0"/>
            <a:chExt cx="14458595" cy="6858000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/>
            <a:srcRect l="19902" t="5338" r="20833" b="35228"/>
            <a:stretch/>
          </p:blipFill>
          <p:spPr>
            <a:xfrm>
              <a:off x="0" y="0"/>
              <a:ext cx="14458595" cy="6858000"/>
            </a:xfrm>
            <a:prstGeom prst="rect">
              <a:avLst/>
            </a:prstGeom>
          </p:spPr>
        </p:pic>
        <p:sp>
          <p:nvSpPr>
            <p:cNvPr id="3" name="文字方塊 2"/>
            <p:cNvSpPr txBox="1"/>
            <p:nvPr/>
          </p:nvSpPr>
          <p:spPr>
            <a:xfrm>
              <a:off x="6842229" y="1603385"/>
              <a:ext cx="2854760" cy="102486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TW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7</a:t>
              </a:r>
              <a:r>
                <a:rPr lang="en-US" altLang="zh-TW" sz="2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.</a:t>
              </a:r>
              <a:r>
                <a:rPr lang="zh-TW" altLang="en-US" sz="2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用途說明及金額，  依實際情形，修改後存入並列印</a:t>
              </a:r>
              <a:endPara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cxnSp>
        <p:nvCxnSpPr>
          <p:cNvPr id="5" name="直線單箭頭接點 4"/>
          <p:cNvCxnSpPr/>
          <p:nvPr/>
        </p:nvCxnSpPr>
        <p:spPr>
          <a:xfrm>
            <a:off x="7860322" y="2604659"/>
            <a:ext cx="0" cy="6624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/>
          <p:cNvCxnSpPr/>
          <p:nvPr/>
        </p:nvCxnSpPr>
        <p:spPr>
          <a:xfrm flipH="1">
            <a:off x="3639312" y="2212848"/>
            <a:ext cx="2130298" cy="16459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9428085" y="0"/>
            <a:ext cx="2763915" cy="58477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提醒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借支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沖銷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請使用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google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chrome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操作為佳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8069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群組 35"/>
          <p:cNvGrpSpPr/>
          <p:nvPr/>
        </p:nvGrpSpPr>
        <p:grpSpPr>
          <a:xfrm>
            <a:off x="2092" y="445838"/>
            <a:ext cx="12199200" cy="6427113"/>
            <a:chOff x="2092" y="445838"/>
            <a:chExt cx="12199200" cy="6427113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2"/>
            <a:srcRect l="24264" t="3158" r="19265" b="45543"/>
            <a:stretch/>
          </p:blipFill>
          <p:spPr>
            <a:xfrm>
              <a:off x="2092" y="445838"/>
              <a:ext cx="12199200" cy="6427113"/>
            </a:xfrm>
            <a:prstGeom prst="rect">
              <a:avLst/>
            </a:prstGeom>
          </p:spPr>
        </p:pic>
        <p:grpSp>
          <p:nvGrpSpPr>
            <p:cNvPr id="22" name="群組 21"/>
            <p:cNvGrpSpPr/>
            <p:nvPr/>
          </p:nvGrpSpPr>
          <p:grpSpPr>
            <a:xfrm>
              <a:off x="1630719" y="2270479"/>
              <a:ext cx="3952226" cy="593541"/>
              <a:chOff x="1463835" y="2288112"/>
              <a:chExt cx="3952226" cy="593541"/>
            </a:xfrm>
          </p:grpSpPr>
          <p:sp>
            <p:nvSpPr>
              <p:cNvPr id="5" name="橢圓 4"/>
              <p:cNvSpPr/>
              <p:nvPr/>
            </p:nvSpPr>
            <p:spPr>
              <a:xfrm>
                <a:off x="1463835" y="2461846"/>
                <a:ext cx="1666227" cy="419807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21" name="群組 20"/>
              <p:cNvGrpSpPr/>
              <p:nvPr/>
            </p:nvGrpSpPr>
            <p:grpSpPr>
              <a:xfrm>
                <a:off x="2886049" y="2288112"/>
                <a:ext cx="2530012" cy="400110"/>
                <a:chOff x="2886049" y="2288112"/>
                <a:chExt cx="2530012" cy="400110"/>
              </a:xfrm>
            </p:grpSpPr>
            <p:sp>
              <p:nvSpPr>
                <p:cNvPr id="11" name="文字方塊 10"/>
                <p:cNvSpPr txBox="1"/>
                <p:nvPr/>
              </p:nvSpPr>
              <p:spPr>
                <a:xfrm>
                  <a:off x="3420382" y="2288112"/>
                  <a:ext cx="1995679" cy="400110"/>
                </a:xfrm>
                <a:prstGeom prst="rect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altLang="zh-TW" sz="2000" dirty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2</a:t>
                  </a:r>
                  <a:r>
                    <a:rPr lang="en-US" altLang="zh-TW" sz="2000" dirty="0" smtClean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.</a:t>
                  </a:r>
                  <a:r>
                    <a:rPr lang="zh-TW" altLang="en-US" sz="2000" dirty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選擇</a:t>
                  </a:r>
                  <a:r>
                    <a:rPr lang="zh-TW" altLang="en-US" sz="2000" dirty="0" smtClean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借支請購</a:t>
                  </a:r>
                  <a:endParaRPr lang="en-US" altLang="zh-TW" sz="2000" dirty="0" smtClean="0"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</p:txBody>
            </p:sp>
            <p:cxnSp>
              <p:nvCxnSpPr>
                <p:cNvPr id="14" name="直線單箭頭接點 13"/>
                <p:cNvCxnSpPr>
                  <a:endCxn id="5" idx="7"/>
                </p:cNvCxnSpPr>
                <p:nvPr/>
              </p:nvCxnSpPr>
              <p:spPr>
                <a:xfrm flipH="1">
                  <a:off x="2886049" y="2461846"/>
                  <a:ext cx="534333" cy="61479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" name="群組 17"/>
            <p:cNvGrpSpPr/>
            <p:nvPr/>
          </p:nvGrpSpPr>
          <p:grpSpPr>
            <a:xfrm>
              <a:off x="2602867" y="1212407"/>
              <a:ext cx="3112133" cy="407971"/>
              <a:chOff x="2602867" y="1212407"/>
              <a:chExt cx="3112133" cy="407971"/>
            </a:xfrm>
          </p:grpSpPr>
          <p:sp>
            <p:nvSpPr>
              <p:cNvPr id="7" name="橢圓 6"/>
              <p:cNvSpPr/>
              <p:nvPr/>
            </p:nvSpPr>
            <p:spPr>
              <a:xfrm>
                <a:off x="2602867" y="1212407"/>
                <a:ext cx="1037493" cy="386862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7" name="群組 16"/>
              <p:cNvGrpSpPr/>
              <p:nvPr/>
            </p:nvGrpSpPr>
            <p:grpSpPr>
              <a:xfrm>
                <a:off x="3640360" y="1220268"/>
                <a:ext cx="2074640" cy="400110"/>
                <a:chOff x="3640360" y="1220268"/>
                <a:chExt cx="2074640" cy="400110"/>
              </a:xfrm>
            </p:grpSpPr>
            <p:sp>
              <p:nvSpPr>
                <p:cNvPr id="10" name="文字方塊 9"/>
                <p:cNvSpPr txBox="1"/>
                <p:nvPr/>
              </p:nvSpPr>
              <p:spPr>
                <a:xfrm>
                  <a:off x="3737074" y="1220268"/>
                  <a:ext cx="1977926" cy="400110"/>
                </a:xfrm>
                <a:prstGeom prst="rect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altLang="zh-TW" sz="2000" dirty="0" smtClean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1.</a:t>
                  </a:r>
                  <a:r>
                    <a:rPr lang="zh-TW" altLang="en-US" sz="2000" dirty="0" smtClean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點選購案管理</a:t>
                  </a:r>
                  <a:endParaRPr lang="en-US" altLang="zh-TW" sz="2000" dirty="0" smtClean="0"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</p:txBody>
            </p:sp>
            <p:cxnSp>
              <p:nvCxnSpPr>
                <p:cNvPr id="15" name="直線單箭頭接點 14"/>
                <p:cNvCxnSpPr>
                  <a:endCxn id="7" idx="6"/>
                </p:cNvCxnSpPr>
                <p:nvPr/>
              </p:nvCxnSpPr>
              <p:spPr>
                <a:xfrm flipH="1" flipV="1">
                  <a:off x="3640360" y="1405838"/>
                  <a:ext cx="87753" cy="10553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9" name="群組 28"/>
            <p:cNvGrpSpPr/>
            <p:nvPr/>
          </p:nvGrpSpPr>
          <p:grpSpPr>
            <a:xfrm>
              <a:off x="589085" y="3879407"/>
              <a:ext cx="2549769" cy="981603"/>
              <a:chOff x="589085" y="3879407"/>
              <a:chExt cx="2549769" cy="981603"/>
            </a:xfrm>
          </p:grpSpPr>
          <p:sp>
            <p:nvSpPr>
              <p:cNvPr id="12" name="文字方塊 11"/>
              <p:cNvSpPr txBox="1"/>
              <p:nvPr/>
            </p:nvSpPr>
            <p:spPr>
              <a:xfrm>
                <a:off x="589085" y="4460900"/>
                <a:ext cx="2549769" cy="400110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0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3.</a:t>
                </a:r>
                <a:r>
                  <a:rPr lang="zh-TW" altLang="en-US" sz="20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點選要沖銷的購案</a:t>
                </a:r>
                <a:endParaRPr lang="en-US" altLang="zh-TW" sz="20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grpSp>
            <p:nvGrpSpPr>
              <p:cNvPr id="28" name="群組 27"/>
              <p:cNvGrpSpPr/>
              <p:nvPr/>
            </p:nvGrpSpPr>
            <p:grpSpPr>
              <a:xfrm>
                <a:off x="589085" y="3879407"/>
                <a:ext cx="553916" cy="581493"/>
                <a:chOff x="589085" y="3879407"/>
                <a:chExt cx="553916" cy="581493"/>
              </a:xfrm>
            </p:grpSpPr>
            <p:sp>
              <p:nvSpPr>
                <p:cNvPr id="9" name="橢圓 8"/>
                <p:cNvSpPr/>
                <p:nvPr/>
              </p:nvSpPr>
              <p:spPr>
                <a:xfrm>
                  <a:off x="589085" y="3879407"/>
                  <a:ext cx="553916" cy="386862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25" name="直線單箭頭接點 24"/>
                <p:cNvCxnSpPr>
                  <a:endCxn id="9" idx="4"/>
                </p:cNvCxnSpPr>
                <p:nvPr/>
              </p:nvCxnSpPr>
              <p:spPr>
                <a:xfrm flipV="1">
                  <a:off x="866043" y="4266269"/>
                  <a:ext cx="0" cy="194631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5" name="群組 34"/>
            <p:cNvGrpSpPr/>
            <p:nvPr/>
          </p:nvGrpSpPr>
          <p:grpSpPr>
            <a:xfrm>
              <a:off x="5064199" y="2925678"/>
              <a:ext cx="2330132" cy="851498"/>
              <a:chOff x="5064199" y="2925678"/>
              <a:chExt cx="2330132" cy="851498"/>
            </a:xfrm>
          </p:grpSpPr>
          <p:sp>
            <p:nvSpPr>
              <p:cNvPr id="4" name="橢圓 3"/>
              <p:cNvSpPr/>
              <p:nvPr/>
            </p:nvSpPr>
            <p:spPr>
              <a:xfrm>
                <a:off x="5064199" y="2925678"/>
                <a:ext cx="1037493" cy="386862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34" name="群組 33"/>
              <p:cNvGrpSpPr/>
              <p:nvPr/>
            </p:nvGrpSpPr>
            <p:grpSpPr>
              <a:xfrm>
                <a:off x="5582945" y="3312541"/>
                <a:ext cx="1811386" cy="464635"/>
                <a:chOff x="5582945" y="3312541"/>
                <a:chExt cx="1811386" cy="464635"/>
              </a:xfrm>
            </p:grpSpPr>
            <p:sp>
              <p:nvSpPr>
                <p:cNvPr id="13" name="文字方塊 12"/>
                <p:cNvSpPr txBox="1"/>
                <p:nvPr/>
              </p:nvSpPr>
              <p:spPr>
                <a:xfrm>
                  <a:off x="5846884" y="3377066"/>
                  <a:ext cx="1547447" cy="400110"/>
                </a:xfrm>
                <a:prstGeom prst="rect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altLang="zh-TW" sz="2000" dirty="0" smtClean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4.</a:t>
                  </a:r>
                  <a:r>
                    <a:rPr lang="zh-TW" altLang="en-US" sz="2000" dirty="0" smtClean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點選報銷</a:t>
                  </a:r>
                  <a:endParaRPr lang="en-US" altLang="zh-TW" sz="2000" dirty="0" smtClean="0"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</p:txBody>
            </p:sp>
            <p:cxnSp>
              <p:nvCxnSpPr>
                <p:cNvPr id="30" name="直線單箭頭接點 29"/>
                <p:cNvCxnSpPr>
                  <a:stCxn id="13" idx="1"/>
                </p:cNvCxnSpPr>
                <p:nvPr/>
              </p:nvCxnSpPr>
              <p:spPr>
                <a:xfrm flipH="1" flipV="1">
                  <a:off x="5582945" y="3312541"/>
                  <a:ext cx="263939" cy="26458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6" name="矩形 25"/>
          <p:cNvSpPr/>
          <p:nvPr/>
        </p:nvSpPr>
        <p:spPr>
          <a:xfrm>
            <a:off x="0" y="-52571"/>
            <a:ext cx="7200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二、借支沖銷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無須事先請購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)+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借支繳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回，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ex: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清冊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b="1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9428085" y="0"/>
            <a:ext cx="2763915" cy="58477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提醒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借支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沖銷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請使用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google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chrome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操作為佳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575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21962" r="19313" b="5021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182815" y="3111211"/>
            <a:ext cx="2031023" cy="40011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點選借支沖銷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484076" y="4142006"/>
            <a:ext cx="1459523" cy="40011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選下一步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428085" y="0"/>
            <a:ext cx="2763915" cy="58477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提醒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借支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沖銷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請使用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google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chrome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操作為佳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7012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23970" t="5687" r="17990" b="3653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791308" y="3912577"/>
            <a:ext cx="782515" cy="8880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729762" y="4968115"/>
            <a:ext cx="2910254" cy="1015663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***本次費用含一般請購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膳費及清冊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出席費，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筆登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打借支沖銷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9428085" y="0"/>
            <a:ext cx="2763915" cy="58477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提醒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借支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沖銷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請使用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google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chrome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操作為佳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0729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8792" y="0"/>
            <a:ext cx="3552093" cy="430887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＊借支沖銷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以出席費為例</a:t>
            </a:r>
            <a:endParaRPr lang="zh-TW" altLang="en-US" sz="2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3970" t="5687" r="17990" b="40619"/>
          <a:stretch/>
        </p:blipFill>
        <p:spPr>
          <a:xfrm>
            <a:off x="0" y="436384"/>
            <a:ext cx="12192000" cy="6373325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>
            <a:off x="2315870" y="4170609"/>
            <a:ext cx="3742849" cy="1307269"/>
            <a:chOff x="2315870" y="4170609"/>
            <a:chExt cx="3742849" cy="1307269"/>
          </a:xfrm>
        </p:grpSpPr>
        <p:sp>
          <p:nvSpPr>
            <p:cNvPr id="5" name="橢圓 4"/>
            <p:cNvSpPr/>
            <p:nvPr/>
          </p:nvSpPr>
          <p:spPr>
            <a:xfrm>
              <a:off x="2778369" y="4170609"/>
              <a:ext cx="1169377" cy="34863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2315870" y="4769992"/>
              <a:ext cx="3742849" cy="707886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TW" sz="2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1.</a:t>
              </a:r>
              <a:r>
                <a:rPr lang="zh-TW" altLang="en-US" sz="2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點須所需清冊</a:t>
              </a:r>
              <a:r>
                <a:rPr lang="en-US" altLang="zh-TW" sz="2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--</a:t>
              </a:r>
              <a:r>
                <a:rPr lang="zh-TW" altLang="en-US" sz="2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本次出席費以含補充保費清冊為例</a:t>
              </a:r>
              <a:endPara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8" name="文字方塊 7"/>
          <p:cNvSpPr txBox="1"/>
          <p:nvPr/>
        </p:nvSpPr>
        <p:spPr>
          <a:xfrm>
            <a:off x="9428085" y="0"/>
            <a:ext cx="2763915" cy="58477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提醒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借支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沖銷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請使用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google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chrome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操作為佳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098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>
            <a:off x="-57358" y="0"/>
            <a:ext cx="12249358" cy="6858000"/>
            <a:chOff x="-57358" y="0"/>
            <a:chExt cx="12249358" cy="6858000"/>
          </a:xfrm>
        </p:grpSpPr>
        <p:grpSp>
          <p:nvGrpSpPr>
            <p:cNvPr id="7" name="群組 6"/>
            <p:cNvGrpSpPr/>
            <p:nvPr/>
          </p:nvGrpSpPr>
          <p:grpSpPr>
            <a:xfrm>
              <a:off x="-57358" y="0"/>
              <a:ext cx="12249358" cy="6858000"/>
              <a:chOff x="-57358" y="0"/>
              <a:chExt cx="12249358" cy="6858000"/>
            </a:xfrm>
          </p:grpSpPr>
          <p:pic>
            <p:nvPicPr>
              <p:cNvPr id="2" name="圖片 1"/>
              <p:cNvPicPr>
                <a:picLocks noChangeAspect="1"/>
              </p:cNvPicPr>
              <p:nvPr/>
            </p:nvPicPr>
            <p:blipFill rotWithShape="1">
              <a:blip r:embed="rId2"/>
              <a:srcRect l="21487" t="15547" r="7102" b="16256"/>
              <a:stretch/>
            </p:blipFill>
            <p:spPr>
              <a:xfrm>
                <a:off x="-57358" y="0"/>
                <a:ext cx="12249358" cy="6858000"/>
              </a:xfrm>
              <a:prstGeom prst="rect">
                <a:avLst/>
              </a:prstGeom>
            </p:spPr>
          </p:pic>
          <p:sp>
            <p:nvSpPr>
              <p:cNvPr id="4" name="橢圓 3"/>
              <p:cNvSpPr/>
              <p:nvPr/>
            </p:nvSpPr>
            <p:spPr>
              <a:xfrm>
                <a:off x="4625788" y="1452282"/>
                <a:ext cx="3128683" cy="440307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" name="文字方塊 4"/>
              <p:cNvSpPr txBox="1"/>
              <p:nvPr/>
            </p:nvSpPr>
            <p:spPr>
              <a:xfrm>
                <a:off x="1231140" y="4527945"/>
                <a:ext cx="3742849" cy="707886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0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2.</a:t>
                </a:r>
                <a:r>
                  <a:rPr lang="zh-TW" altLang="en-US" sz="20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同一般清冊核銷，填入資料及修該用途說明</a:t>
                </a:r>
                <a:endParaRPr lang="en-US" altLang="zh-TW" sz="20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6" name="橢圓 5"/>
              <p:cNvSpPr/>
              <p:nvPr/>
            </p:nvSpPr>
            <p:spPr>
              <a:xfrm>
                <a:off x="7086600" y="4413104"/>
                <a:ext cx="1301261" cy="1645454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8" name="直線單箭頭接點 7"/>
            <p:cNvCxnSpPr>
              <a:stCxn id="5" idx="0"/>
            </p:cNvCxnSpPr>
            <p:nvPr/>
          </p:nvCxnSpPr>
          <p:spPr>
            <a:xfrm flipV="1">
              <a:off x="3102565" y="1892589"/>
              <a:ext cx="2331081" cy="263535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單箭頭接點 9"/>
            <p:cNvCxnSpPr/>
            <p:nvPr/>
          </p:nvCxnSpPr>
          <p:spPr>
            <a:xfrm>
              <a:off x="4973989" y="4910598"/>
              <a:ext cx="2112611" cy="32523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文字方塊 13"/>
          <p:cNvSpPr txBox="1"/>
          <p:nvPr/>
        </p:nvSpPr>
        <p:spPr>
          <a:xfrm>
            <a:off x="9428085" y="0"/>
            <a:ext cx="2763915" cy="58477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提醒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借支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沖銷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請使用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google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chrome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操作為佳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254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群組 2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21" name="群組 20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grpSp>
            <p:nvGrpSpPr>
              <p:cNvPr id="20" name="群組 19"/>
              <p:cNvGrpSpPr/>
              <p:nvPr/>
            </p:nvGrpSpPr>
            <p:grpSpPr>
              <a:xfrm>
                <a:off x="0" y="1"/>
                <a:ext cx="12192000" cy="6857999"/>
                <a:chOff x="0" y="1"/>
                <a:chExt cx="12192000" cy="6857999"/>
              </a:xfrm>
            </p:grpSpPr>
            <p:pic>
              <p:nvPicPr>
                <p:cNvPr id="2" name="圖片 1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9362" t="14923" r="637" b="20403"/>
                <a:stretch/>
              </p:blipFill>
              <p:spPr>
                <a:xfrm>
                  <a:off x="0" y="1"/>
                  <a:ext cx="12192000" cy="6857999"/>
                </a:xfrm>
                <a:prstGeom prst="rect">
                  <a:avLst/>
                </a:prstGeom>
              </p:spPr>
            </p:pic>
            <p:sp>
              <p:nvSpPr>
                <p:cNvPr id="16" name="橢圓 15"/>
                <p:cNvSpPr/>
                <p:nvPr/>
              </p:nvSpPr>
              <p:spPr>
                <a:xfrm>
                  <a:off x="8691239" y="2456751"/>
                  <a:ext cx="575342" cy="989495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8" name="文字方塊 17"/>
                <p:cNvSpPr txBox="1"/>
                <p:nvPr/>
              </p:nvSpPr>
              <p:spPr>
                <a:xfrm>
                  <a:off x="9266581" y="1385597"/>
                  <a:ext cx="2772792" cy="400110"/>
                </a:xfrm>
                <a:prstGeom prst="rect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altLang="zh-TW" sz="2000" dirty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5</a:t>
                  </a:r>
                  <a:r>
                    <a:rPr lang="en-US" altLang="zh-TW" sz="2000" dirty="0" smtClean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.</a:t>
                  </a:r>
                  <a:r>
                    <a:rPr lang="zh-TW" altLang="en-US" sz="2000" dirty="0" smtClean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完成後按存入並列印</a:t>
                  </a:r>
                  <a:endParaRPr lang="en-US" altLang="zh-TW" sz="2000" dirty="0" smtClean="0"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</p:txBody>
            </p:sp>
          </p:grpSp>
          <p:sp>
            <p:nvSpPr>
              <p:cNvPr id="19" name="文字方塊 18"/>
              <p:cNvSpPr txBox="1"/>
              <p:nvPr/>
            </p:nvSpPr>
            <p:spPr>
              <a:xfrm>
                <a:off x="9428085" y="0"/>
                <a:ext cx="2763915" cy="584775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zh-TW" altLang="en-US" sz="16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提醒</a:t>
                </a:r>
                <a:r>
                  <a:rPr lang="en-US" altLang="zh-TW" sz="16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:</a:t>
                </a:r>
                <a:r>
                  <a:rPr lang="zh-TW" altLang="en-US" sz="16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借支</a:t>
                </a:r>
                <a:r>
                  <a:rPr lang="zh-TW" altLang="en-US" sz="16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沖銷</a:t>
                </a:r>
                <a:r>
                  <a:rPr lang="en-US" altLang="zh-TW" sz="16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-</a:t>
                </a:r>
                <a:r>
                  <a:rPr lang="zh-TW" altLang="en-US" sz="16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請使用</a:t>
                </a:r>
                <a:r>
                  <a:rPr lang="en-US" altLang="zh-TW" sz="16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google</a:t>
                </a:r>
                <a:r>
                  <a:rPr lang="zh-TW" altLang="en-US" sz="16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 </a:t>
                </a:r>
                <a:r>
                  <a:rPr lang="en-US" altLang="zh-TW" sz="16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chrome</a:t>
                </a:r>
                <a:r>
                  <a:rPr lang="zh-TW" altLang="en-US" sz="16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操作為佳</a:t>
                </a:r>
                <a:endParaRPr lang="en-US" altLang="zh-TW" sz="16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  <p:sp>
          <p:nvSpPr>
            <p:cNvPr id="17" name="爆炸 1 16"/>
            <p:cNvSpPr/>
            <p:nvPr/>
          </p:nvSpPr>
          <p:spPr>
            <a:xfrm>
              <a:off x="3601408" y="1671039"/>
              <a:ext cx="3130485" cy="2347546"/>
            </a:xfrm>
            <a:prstGeom prst="irregularSeal1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2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注意</a:t>
              </a:r>
              <a:r>
                <a:rPr lang="en-US" altLang="zh-TW" sz="22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r>
                <a:rPr lang="zh-TW" altLang="en-US" sz="22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補充保費處理</a:t>
              </a:r>
              <a:r>
                <a:rPr lang="en-US" altLang="zh-TW" sz="22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!!!!</a:t>
              </a:r>
              <a:endPara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6731893" y="3510754"/>
            <a:ext cx="4649280" cy="1015663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因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補充保費並未借出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沖銷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補充保費請手動調整為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“0”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，請購補充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保費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金額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另外請購</a:t>
            </a: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1272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1430</TotalTime>
  <Words>477</Words>
  <Application>Microsoft Office PowerPoint</Application>
  <PresentationFormat>寬螢幕</PresentationFormat>
  <Paragraphs>46</Paragraphs>
  <Slides>12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97</cp:revision>
  <dcterms:created xsi:type="dcterms:W3CDTF">2021-01-08T01:01:44Z</dcterms:created>
  <dcterms:modified xsi:type="dcterms:W3CDTF">2021-06-08T08:56:32Z</dcterms:modified>
</cp:coreProperties>
</file>